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22"/>
    <p:sldMasterId id="2147483885" r:id="rId23"/>
    <p:sldMasterId id="2147483920" r:id="rId24"/>
    <p:sldMasterId id="2147483954" r:id="rId25"/>
    <p:sldMasterId id="2147483983" r:id="rId26"/>
    <p:sldMasterId id="2147484010" r:id="rId27"/>
    <p:sldMasterId id="2147484072" r:id="rId28"/>
  </p:sldMasterIdLst>
  <p:notesMasterIdLst>
    <p:notesMasterId r:id="rId44"/>
  </p:notesMasterIdLst>
  <p:sldIdLst>
    <p:sldId id="366" r:id="rId29"/>
    <p:sldId id="469" r:id="rId30"/>
    <p:sldId id="448" r:id="rId31"/>
    <p:sldId id="447" r:id="rId32"/>
    <p:sldId id="492" r:id="rId33"/>
    <p:sldId id="452" r:id="rId34"/>
    <p:sldId id="493" r:id="rId35"/>
    <p:sldId id="453" r:id="rId36"/>
    <p:sldId id="494" r:id="rId37"/>
    <p:sldId id="495" r:id="rId38"/>
    <p:sldId id="496" r:id="rId39"/>
    <p:sldId id="497" r:id="rId40"/>
    <p:sldId id="498" r:id="rId41"/>
    <p:sldId id="499" r:id="rId42"/>
    <p:sldId id="36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CECE"/>
    <a:srgbClr val="0078D7"/>
    <a:srgbClr val="5191CD"/>
    <a:srgbClr val="002050"/>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40" autoAdjust="0"/>
    <p:restoredTop sz="70998" autoAdjust="0"/>
  </p:normalViewPr>
  <p:slideViewPr>
    <p:cSldViewPr snapToGrid="0">
      <p:cViewPr varScale="1">
        <p:scale>
          <a:sx n="69" d="100"/>
          <a:sy n="69" d="100"/>
        </p:scale>
        <p:origin x="492" y="5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5.xml"/><Relationship Id="rId39" Type="http://schemas.openxmlformats.org/officeDocument/2006/relationships/slide" Target="slides/slide11.xml"/><Relationship Id="rId21" Type="http://schemas.openxmlformats.org/officeDocument/2006/relationships/customXml" Target="../customXml/item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1.xml"/><Relationship Id="rId11" Type="http://schemas.openxmlformats.org/officeDocument/2006/relationships/customXml" Target="../customXml/item11.xml"/><Relationship Id="rId24" Type="http://schemas.openxmlformats.org/officeDocument/2006/relationships/slideMaster" Target="slideMasters/slideMaster3.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2.xml"/><Relationship Id="rId28" Type="http://schemas.openxmlformats.org/officeDocument/2006/relationships/slideMaster" Target="slideMasters/slideMaster7.xml"/><Relationship Id="rId36" Type="http://schemas.openxmlformats.org/officeDocument/2006/relationships/slide" Target="slides/slide8.xml"/><Relationship Id="rId49"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3.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1.xml"/><Relationship Id="rId27" Type="http://schemas.openxmlformats.org/officeDocument/2006/relationships/slideMaster" Target="slideMasters/slideMaster6.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theme" Target="theme/theme1.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4.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customXml" Target="../customXml/item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smtClean="0"/>
            <a:t>These modules </a:t>
          </a:r>
          <a:r>
            <a:rPr lang="en-US" dirty="0"/>
            <a:t>gives you an </a:t>
          </a:r>
          <a:r>
            <a:rPr lang="en-US" dirty="0" smtClean="0"/>
            <a:t>introduction to Azure Web Apps</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that occur after</a:t>
          </a:r>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main capabilities of Azure Web Apps</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a:t>
          </a:r>
          <a:r>
            <a:rPr lang="en-US" sz="1600" dirty="0" smtClean="0"/>
            <a:t>deploying and configuring Web Apps in Azure.</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main points that</a:t>
            </a:r>
            <a:r>
              <a:rPr lang="en-US" baseline="0" dirty="0" smtClean="0"/>
              <a:t> will be touched during this course. Give information what to expect from the labs that will be executed.</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3</a:t>
            </a:fld>
            <a:endParaRPr lang="en-US" dirty="0"/>
          </a:p>
        </p:txBody>
      </p:sp>
    </p:spTree>
    <p:extLst>
      <p:ext uri="{BB962C8B-B14F-4D97-AF65-F5344CB8AC3E}">
        <p14:creationId xmlns:p14="http://schemas.microsoft.com/office/powerpoint/2010/main" val="364369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Instructions on how to demo this are in the Technical</a:t>
            </a:r>
            <a:r>
              <a:rPr lang="en-US" baseline="0" dirty="0" smtClean="0"/>
              <a:t> Guide.</a:t>
            </a:r>
            <a:endParaRPr lang="en-US"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415292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Instructions on how to demo this are in the Technical</a:t>
            </a:r>
            <a:r>
              <a:rPr lang="en-US" baseline="0" dirty="0" smtClean="0"/>
              <a:t> Guide.</a:t>
            </a:r>
            <a:endParaRPr lang="en-US"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767689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Instructions on how to demo this are in the Technical</a:t>
            </a:r>
            <a:r>
              <a:rPr lang="en-US" baseline="0" dirty="0" smtClean="0"/>
              <a:t> Guide.</a:t>
            </a:r>
            <a:endParaRPr lang="en-US"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392970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how CSP members will benefit from this course by executing the labs and taking advantage of insider tips.</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5</a:t>
            </a:fld>
            <a:endParaRPr lang="en-US" dirty="0"/>
          </a:p>
        </p:txBody>
      </p:sp>
    </p:spTree>
    <p:extLst>
      <p:ext uri="{BB962C8B-B14F-4D97-AF65-F5344CB8AC3E}">
        <p14:creationId xmlns:p14="http://schemas.microsoft.com/office/powerpoint/2010/main" val="215230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three different ways to deploy Azure Web</a:t>
            </a:r>
            <a:r>
              <a:rPr lang="en-US" baseline="0" dirty="0" smtClean="0"/>
              <a:t> Apps and in which scenario each is best suited.</a:t>
            </a:r>
          </a:p>
          <a:p>
            <a:endParaRPr lang="en-US" baseline="0" dirty="0" smtClean="0"/>
          </a:p>
          <a:p>
            <a:r>
              <a:rPr lang="en-US" sz="1200" b="1" kern="1200" baseline="0" dirty="0" smtClean="0">
                <a:solidFill>
                  <a:schemeClr val="tx1"/>
                </a:solidFill>
                <a:effectLst/>
                <a:latin typeface="+mn-lt"/>
                <a:ea typeface="+mn-ea"/>
                <a:cs typeface="+mn-cs"/>
              </a:rPr>
              <a:t>Azure Portal: </a:t>
            </a:r>
            <a:r>
              <a:rPr lang="en-US" sz="1200" kern="1200" baseline="0" dirty="0" smtClean="0">
                <a:solidFill>
                  <a:schemeClr val="tx1"/>
                </a:solidFill>
                <a:effectLst/>
                <a:latin typeface="+mn-lt"/>
                <a:ea typeface="+mn-ea"/>
                <a:cs typeface="+mn-cs"/>
              </a:rPr>
              <a:t>Useful only for quick single deployments.</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ARM Template Deployment: </a:t>
            </a:r>
            <a:r>
              <a:rPr lang="en-US" sz="1200" kern="1200" baseline="0" dirty="0" smtClean="0">
                <a:solidFill>
                  <a:schemeClr val="tx1"/>
                </a:solidFill>
                <a:effectLst/>
                <a:latin typeface="+mn-lt"/>
                <a:ea typeface="+mn-ea"/>
                <a:cs typeface="+mn-cs"/>
              </a:rPr>
              <a:t>Best suited for more complex and customize deployments as it assures consistency.</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Visual Studio Cloud Template: </a:t>
            </a:r>
            <a:r>
              <a:rPr lang="en-US" sz="1200" kern="1200" baseline="0" dirty="0" smtClean="0">
                <a:solidFill>
                  <a:schemeClr val="tx1"/>
                </a:solidFill>
                <a:effectLst/>
                <a:latin typeface="+mn-lt"/>
                <a:ea typeface="+mn-ea"/>
                <a:cs typeface="+mn-cs"/>
              </a:rPr>
              <a:t>Best suited for development purposes and for deploying into existing Web Apps.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90695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7</a:t>
            </a:fld>
            <a:endParaRPr lang="en-US" dirty="0"/>
          </a:p>
        </p:txBody>
      </p:sp>
    </p:spTree>
    <p:extLst>
      <p:ext uri="{BB962C8B-B14F-4D97-AF65-F5344CB8AC3E}">
        <p14:creationId xmlns:p14="http://schemas.microsoft.com/office/powerpoint/2010/main" val="135026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2563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9371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Instructions on how to demo this are in the Technical</a:t>
            </a:r>
            <a:r>
              <a:rPr lang="en-US" baseline="0" dirty="0" smtClean="0"/>
              <a:t> Guide.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2103836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Instructions on how to demo this are in the Technical</a:t>
            </a:r>
            <a:r>
              <a:rPr lang="en-US" baseline="0" dirty="0" smtClean="0"/>
              <a:t> Guide.</a:t>
            </a:r>
            <a:endParaRPr lang="en-US"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3606315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1/27/2016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image" Target="../media/image17.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4.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63" Type="http://schemas.openxmlformats.org/officeDocument/2006/relationships/image" Target="../media/image17.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5" Type="http://schemas.openxmlformats.org/officeDocument/2006/relationships/slideLayout" Target="../slideLayouts/slideLayout205.xml"/><Relationship Id="rId61" Type="http://schemas.openxmlformats.org/officeDocument/2006/relationships/slideLayout" Target="../slideLayouts/slideLayout261.xml"/><Relationship Id="rId19" Type="http://schemas.openxmlformats.org/officeDocument/2006/relationships/slideLayout" Target="../slideLayouts/slideLayout21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slideLayout" Target="../slideLayouts/slideLayout256.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59" Type="http://schemas.openxmlformats.org/officeDocument/2006/relationships/slideLayout" Target="../slideLayouts/slideLayout259.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slideLayout" Target="../slideLayouts/slideLayout254.xml"/><Relationship Id="rId62" Type="http://schemas.openxmlformats.org/officeDocument/2006/relationships/theme" Target="../theme/theme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 Id="rId57" Type="http://schemas.openxmlformats.org/officeDocument/2006/relationships/slideLayout" Target="../slideLayouts/slideLayout257.xml"/><Relationship Id="rId10" Type="http://schemas.openxmlformats.org/officeDocument/2006/relationships/slideLayout" Target="../slideLayouts/slideLayout210.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60" Type="http://schemas.openxmlformats.org/officeDocument/2006/relationships/slideLayout" Target="../slideLayouts/slideLayout26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theme" Target="../theme/theme7.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image" Target="../media/image34.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8" Type="http://schemas.openxmlformats.org/officeDocument/2006/relationships/slideLayout" Target="../slideLayouts/slideLayout269.xml"/><Relationship Id="rId3" Type="http://schemas.openxmlformats.org/officeDocument/2006/relationships/slideLayout" Target="../slideLayouts/slideLayout2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3.xml"/><Relationship Id="rId1" Type="http://schemas.openxmlformats.org/officeDocument/2006/relationships/customXml" Target="../../customXml/item1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3.xml"/><Relationship Id="rId1" Type="http://schemas.openxmlformats.org/officeDocument/2006/relationships/customXml" Target="../../customXml/item1.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3.xml"/><Relationship Id="rId1" Type="http://schemas.openxmlformats.org/officeDocument/2006/relationships/customXml" Target="../../customXml/item10.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3.xml"/><Relationship Id="rId1" Type="http://schemas.openxmlformats.org/officeDocument/2006/relationships/customXml" Target="../../customXml/item18.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3.xml"/><Relationship Id="rId1" Type="http://schemas.openxmlformats.org/officeDocument/2006/relationships/customXml" Target="../../customXml/item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14.xml"/><Relationship Id="rId1" Type="http://schemas.openxmlformats.org/officeDocument/2006/relationships/customXml" Target="../../customXml/item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8.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3.xml"/><Relationship Id="rId1" Type="http://schemas.openxmlformats.org/officeDocument/2006/relationships/customXml" Target="../../customXml/item5.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a:solidFill>
                  <a:srgbClr val="FFFFFF"/>
                </a:solidFill>
              </a:rPr>
              <a:t>Azure </a:t>
            </a:r>
            <a:r>
              <a:rPr lang="en-US" sz="4800" b="1" dirty="0" smtClean="0">
                <a:solidFill>
                  <a:srgbClr val="FFFFFF"/>
                </a:solidFill>
              </a:rPr>
              <a:t>App Service - Web Apps</a:t>
            </a:r>
            <a:endParaRPr lang="en-US" sz="4800" dirty="0" smtClean="0">
              <a:solidFill>
                <a:srgbClr val="FFFFFF"/>
              </a:solidFill>
            </a:endParaRPr>
          </a:p>
          <a:p>
            <a:endParaRPr lang="en-US" sz="4400" dirty="0">
              <a:solidFill>
                <a:srgbClr val="FFFFFF"/>
              </a:solidFill>
            </a:endParaRPr>
          </a:p>
          <a:p>
            <a:r>
              <a:rPr lang="en-US" sz="2800" dirty="0" smtClean="0">
                <a:solidFill>
                  <a:srgbClr val="FFFFFF"/>
                </a:solidFill>
              </a:rPr>
              <a:t>Ryan Irujo, Senior Technical Consultant - Elite Incubation</a:t>
            </a:r>
          </a:p>
          <a:p>
            <a:r>
              <a:rPr lang="en-US" sz="2800" dirty="0" smtClean="0">
                <a:solidFill>
                  <a:srgbClr val="FFFFFF"/>
                </a:solidFill>
              </a:rPr>
              <a:t>Lumagate</a:t>
            </a:r>
            <a:endParaRPr lang="en-US" sz="32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br>
              <a:rPr lang="en-US" sz="4800" dirty="0" smtClean="0"/>
            </a:br>
            <a:r>
              <a:rPr lang="en-US" sz="4800" dirty="0" smtClean="0"/>
              <a:t>Configuring Diagnostics and Streaming Logs</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505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508653"/>
          </a:xfrm>
        </p:spPr>
        <p:txBody>
          <a:bodyPr/>
          <a:lstStyle/>
          <a:p>
            <a:r>
              <a:rPr lang="en-US" sz="4800" dirty="0" smtClean="0"/>
              <a:t>Demo:</a:t>
            </a:r>
            <a:br>
              <a:rPr lang="en-US" sz="4800" dirty="0" smtClean="0"/>
            </a:br>
            <a:r>
              <a:rPr lang="en-US" sz="4800" dirty="0" smtClean="0"/>
              <a:t>Configuring Authentication/Authorization to your Web App</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4076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br>
              <a:rPr lang="en-US" sz="4800" dirty="0" smtClean="0"/>
            </a:br>
            <a:r>
              <a:rPr lang="en-US" sz="4800" dirty="0" smtClean="0"/>
              <a:t>Azure App Service Support</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069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508653"/>
          </a:xfrm>
        </p:spPr>
        <p:txBody>
          <a:bodyPr/>
          <a:lstStyle/>
          <a:p>
            <a:r>
              <a:rPr lang="en-US" sz="4800" dirty="0" smtClean="0"/>
              <a:t>Demo:</a:t>
            </a:r>
            <a:br>
              <a:rPr lang="en-US" sz="4800" dirty="0" smtClean="0"/>
            </a:br>
            <a:r>
              <a:rPr lang="en-US" sz="4800" dirty="0" smtClean="0"/>
              <a:t>Configuring Continuous Deployment using GitHub</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165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br>
              <a:rPr lang="en-US" sz="4800" dirty="0" smtClean="0"/>
            </a:br>
            <a:r>
              <a:rPr lang="en-US" sz="4800" dirty="0" smtClean="0"/>
              <a:t>Configuring Backups</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872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15099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3484031"/>
          </a:xfrm>
        </p:spPr>
        <p:txBody>
          <a:bodyPr/>
          <a:lstStyle/>
          <a:p>
            <a:r>
              <a:rPr lang="en-US" sz="3200" dirty="0" smtClean="0"/>
              <a:t>We will </a:t>
            </a:r>
            <a:r>
              <a:rPr lang="en-US" sz="3200" dirty="0"/>
              <a:t>be covering </a:t>
            </a:r>
            <a:r>
              <a:rPr lang="en-US" sz="3200" dirty="0" smtClean="0"/>
              <a:t>the overview of how manage and configure Azure Web Apps.</a:t>
            </a:r>
          </a:p>
          <a:p>
            <a:r>
              <a:rPr lang="en-US" sz="3200" dirty="0" smtClean="0"/>
              <a:t>This </a:t>
            </a:r>
            <a:r>
              <a:rPr lang="en-US" sz="3200" dirty="0"/>
              <a:t>will cover each of the core concepts, functional areas and scenarios</a:t>
            </a:r>
          </a:p>
          <a:p>
            <a:r>
              <a:rPr lang="en-US" sz="3200" dirty="0" smtClean="0"/>
              <a:t>Trough examples you will to get a solid understanding of Azure </a:t>
            </a:r>
            <a:r>
              <a:rPr lang="en-US" sz="3200" smtClean="0"/>
              <a:t>Web Apps and </a:t>
            </a:r>
            <a:r>
              <a:rPr lang="en-US" sz="3200" dirty="0" smtClean="0"/>
              <a:t>ensure you are ready to proceed with realizing your scenarios</a:t>
            </a:r>
            <a:endParaRPr lang="en-US" sz="3200" dirty="0"/>
          </a:p>
        </p:txBody>
      </p:sp>
    </p:spTree>
    <p:extLst>
      <p:ext uri="{BB962C8B-B14F-4D97-AF65-F5344CB8AC3E}">
        <p14:creationId xmlns:p14="http://schemas.microsoft.com/office/powerpoint/2010/main" val="277833875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App Service - Web Apps</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3421161952"/>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783060" cy="899665"/>
          </a:xfrm>
        </p:spPr>
        <p:txBody>
          <a:bodyPr/>
          <a:lstStyle/>
          <a:p>
            <a:r>
              <a:rPr lang="en-US" sz="4500" dirty="0" smtClean="0"/>
              <a:t>Agenda – Azure Web Apps</a:t>
            </a:r>
            <a:endParaRPr lang="en-US" sz="4500" dirty="0"/>
          </a:p>
        </p:txBody>
      </p:sp>
      <p:sp>
        <p:nvSpPr>
          <p:cNvPr id="9" name="TextBox 8"/>
          <p:cNvSpPr txBox="1"/>
          <p:nvPr/>
        </p:nvSpPr>
        <p:spPr>
          <a:xfrm>
            <a:off x="1340217" y="3987459"/>
            <a:ext cx="199553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Deployment</a:t>
            </a:r>
            <a:endParaRPr lang="en-US" sz="2353" dirty="0"/>
          </a:p>
        </p:txBody>
      </p:sp>
      <p:sp>
        <p:nvSpPr>
          <p:cNvPr id="12" name="TextBox 11"/>
          <p:cNvSpPr txBox="1"/>
          <p:nvPr/>
        </p:nvSpPr>
        <p:spPr>
          <a:xfrm>
            <a:off x="8409004" y="3987455"/>
            <a:ext cx="2138199"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Management</a:t>
            </a:r>
            <a:endParaRPr lang="en-US" sz="2353" dirty="0"/>
          </a:p>
        </p:txBody>
      </p:sp>
      <p:sp>
        <p:nvSpPr>
          <p:cNvPr id="16" name="TextBox 15"/>
          <p:cNvSpPr txBox="1"/>
          <p:nvPr/>
        </p:nvSpPr>
        <p:spPr>
          <a:xfrm>
            <a:off x="5132277" y="3987455"/>
            <a:ext cx="148019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Features</a:t>
            </a:r>
            <a:endParaRPr lang="en-US" sz="2353" dirty="0"/>
          </a:p>
        </p:txBody>
      </p:sp>
      <p:pic>
        <p:nvPicPr>
          <p:cNvPr id="4" name="Picture 3"/>
          <p:cNvPicPr>
            <a:picLocks noChangeAspect="1"/>
          </p:cNvPicPr>
          <p:nvPr/>
        </p:nvPicPr>
        <p:blipFill>
          <a:blip r:embed="rId3">
            <a:clrChange>
              <a:clrFrom>
                <a:srgbClr val="00ABEC"/>
              </a:clrFrom>
              <a:clrTo>
                <a:srgbClr val="00ABEC">
                  <a:alpha val="0"/>
                </a:srgbClr>
              </a:clrTo>
            </a:clrChange>
            <a:extLst>
              <a:ext uri="{28A0092B-C50C-407E-A947-70E740481C1C}">
                <a14:useLocalDpi xmlns:a14="http://schemas.microsoft.com/office/drawing/2010/main" val="0"/>
              </a:ext>
            </a:extLst>
          </a:blip>
          <a:stretch>
            <a:fillRect/>
          </a:stretch>
        </p:blipFill>
        <p:spPr>
          <a:xfrm>
            <a:off x="1301972" y="2762103"/>
            <a:ext cx="2125943" cy="1361932"/>
          </a:xfrm>
          <a:prstGeom prst="rect">
            <a:avLst/>
          </a:prstGeom>
        </p:spPr>
      </p:pic>
      <p:pic>
        <p:nvPicPr>
          <p:cNvPr id="11" name="Picture 10"/>
          <p:cNvPicPr>
            <a:picLocks noChangeAspect="1"/>
          </p:cNvPicPr>
          <p:nvPr/>
        </p:nvPicPr>
        <p:blipFill>
          <a:blip r:embed="rId4" cstate="print">
            <a:clrChange>
              <a:clrFrom>
                <a:srgbClr val="000000"/>
              </a:clrFrom>
              <a:clrTo>
                <a:srgbClr val="000000">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43628" y="2702561"/>
            <a:ext cx="1372541" cy="1372541"/>
          </a:xfrm>
          <a:prstGeom prst="rect">
            <a:avLst/>
          </a:prstGeom>
        </p:spPr>
      </p:pic>
      <p:pic>
        <p:nvPicPr>
          <p:cNvPr id="15" name="Picture 14"/>
          <p:cNvPicPr>
            <a:picLocks noChangeAspect="1"/>
          </p:cNvPicPr>
          <p:nvPr/>
        </p:nvPicPr>
        <p:blipFill>
          <a:blip r:embed="rId5" cstate="print">
            <a:clrChange>
              <a:clrFrom>
                <a:srgbClr val="000000"/>
              </a:clrFrom>
              <a:clrTo>
                <a:srgbClr val="000000">
                  <a:alpha val="0"/>
                </a:srgbClr>
              </a:clrTo>
            </a:clrChange>
            <a:lum bright="70000" contrast="-70000"/>
            <a:extLst>
              <a:ext uri="{28A0092B-C50C-407E-A947-70E740481C1C}">
                <a14:useLocalDpi xmlns:a14="http://schemas.microsoft.com/office/drawing/2010/main" val="0"/>
              </a:ext>
            </a:extLst>
          </a:blip>
          <a:stretch>
            <a:fillRect/>
          </a:stretch>
        </p:blipFill>
        <p:spPr>
          <a:xfrm>
            <a:off x="8678952" y="2999618"/>
            <a:ext cx="1598302" cy="886901"/>
          </a:xfrm>
          <a:prstGeom prst="rect">
            <a:avLst/>
          </a:prstGeom>
        </p:spPr>
      </p:pic>
    </p:spTree>
    <p:extLst>
      <p:ext uri="{BB962C8B-B14F-4D97-AF65-F5344CB8AC3E}">
        <p14:creationId xmlns:p14="http://schemas.microsoft.com/office/powerpoint/2010/main" val="41145680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274696"/>
            <a:ext cx="9859116" cy="1339499"/>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Deploying Azure Web Apps</a:t>
            </a:r>
            <a:endParaRPr lang="en-US" dirty="0"/>
          </a:p>
        </p:txBody>
      </p:sp>
      <p:sp>
        <p:nvSpPr>
          <p:cNvPr id="13" name="Rectangle 12"/>
          <p:cNvSpPr/>
          <p:nvPr/>
        </p:nvSpPr>
        <p:spPr>
          <a:xfrm>
            <a:off x="370839" y="1818554"/>
            <a:ext cx="7997305" cy="2174954"/>
          </a:xfrm>
          <a:prstGeom prst="rect">
            <a:avLst/>
          </a:prstGeom>
        </p:spPr>
        <p:txBody>
          <a:bodyPr wrap="square">
            <a:spAutoFit/>
          </a:bodyPr>
          <a:lstStyle/>
          <a:p>
            <a:pPr marL="285750" lvl="0" indent="-285750">
              <a:spcBef>
                <a:spcPts val="2000"/>
              </a:spcBef>
              <a:spcAft>
                <a:spcPts val="1800"/>
              </a:spcAft>
              <a:buFont typeface="Arial" panose="020B0604020202020204" pitchFamily="34" charset="0"/>
              <a:buChar char="•"/>
            </a:pPr>
            <a:r>
              <a:rPr lang="en-US" sz="2400" dirty="0" smtClean="0"/>
              <a:t>Azure Portal</a:t>
            </a:r>
          </a:p>
          <a:p>
            <a:pPr marL="285750" lvl="0" indent="-285750">
              <a:spcBef>
                <a:spcPts val="2000"/>
              </a:spcBef>
              <a:spcAft>
                <a:spcPts val="1800"/>
              </a:spcAft>
              <a:buFont typeface="Arial" panose="020B0604020202020204" pitchFamily="34" charset="0"/>
              <a:buChar char="•"/>
            </a:pPr>
            <a:r>
              <a:rPr lang="en-US" sz="2400" dirty="0" smtClean="0"/>
              <a:t>Azure Resource Manager (ARM) Template Deployment</a:t>
            </a:r>
          </a:p>
          <a:p>
            <a:pPr marL="285750" lvl="0" indent="-285750">
              <a:spcBef>
                <a:spcPts val="2000"/>
              </a:spcBef>
              <a:spcAft>
                <a:spcPts val="1800"/>
              </a:spcAft>
              <a:buFont typeface="Arial" panose="020B0604020202020204" pitchFamily="34" charset="0"/>
              <a:buChar char="•"/>
            </a:pPr>
            <a:r>
              <a:rPr lang="en-US" sz="2400" dirty="0" smtClean="0"/>
              <a:t>Visual Studio Cloud Template (i.e. - ASP.NET)</a:t>
            </a:r>
          </a:p>
        </p:txBody>
      </p:sp>
      <p:pic>
        <p:nvPicPr>
          <p:cNvPr id="14" name="Picture 13"/>
          <p:cNvPicPr>
            <a:picLocks noChangeAspect="1"/>
          </p:cNvPicPr>
          <p:nvPr/>
        </p:nvPicPr>
        <p:blipFill>
          <a:blip r:embed="rId3">
            <a:clrChange>
              <a:clrFrom>
                <a:srgbClr val="00ABEC"/>
              </a:clrFrom>
              <a:clrTo>
                <a:srgbClr val="00ABEC">
                  <a:alpha val="0"/>
                </a:srgbClr>
              </a:clrTo>
            </a:clrChange>
            <a:extLst>
              <a:ext uri="{28A0092B-C50C-407E-A947-70E740481C1C}">
                <a14:useLocalDpi xmlns:a14="http://schemas.microsoft.com/office/drawing/2010/main" val="0"/>
              </a:ext>
            </a:extLst>
          </a:blip>
          <a:stretch>
            <a:fillRect/>
          </a:stretch>
        </p:blipFill>
        <p:spPr>
          <a:xfrm>
            <a:off x="8725321" y="1742509"/>
            <a:ext cx="2594525" cy="1662117"/>
          </a:xfrm>
          <a:prstGeom prst="rect">
            <a:avLst/>
          </a:prstGeom>
        </p:spPr>
      </p:pic>
    </p:spTree>
    <p:extLst>
      <p:ext uri="{BB962C8B-B14F-4D97-AF65-F5344CB8AC3E}">
        <p14:creationId xmlns:p14="http://schemas.microsoft.com/office/powerpoint/2010/main" val="31040458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838248"/>
          </a:xfrm>
        </p:spPr>
        <p:txBody>
          <a:bodyPr/>
          <a:lstStyle/>
          <a:p>
            <a:r>
              <a:rPr lang="en-US" sz="4800" dirty="0" smtClean="0"/>
              <a:t>Demo:</a:t>
            </a:r>
            <a:br>
              <a:rPr lang="en-US" sz="4800" dirty="0" smtClean="0"/>
            </a:br>
            <a:r>
              <a:rPr lang="en-US" sz="4800" dirty="0" smtClean="0"/>
              <a:t>Deploying an Azure App:</a:t>
            </a:r>
            <a:br>
              <a:rPr lang="en-US" sz="4800" dirty="0" smtClean="0"/>
            </a:br>
            <a:r>
              <a:rPr lang="en-US" sz="4800" dirty="0" smtClean="0"/>
              <a:t>- Azure Portal</a:t>
            </a:r>
            <a:br>
              <a:rPr lang="en-US" sz="4800" dirty="0" smtClean="0"/>
            </a:br>
            <a:r>
              <a:rPr lang="en-US" sz="4800" dirty="0" smtClean="0"/>
              <a:t>- ARM Template</a:t>
            </a:r>
            <a:br>
              <a:rPr lang="en-US" sz="4800" dirty="0" smtClean="0"/>
            </a:br>
            <a:r>
              <a:rPr lang="en-US" sz="4800" dirty="0" smtClean="0"/>
              <a:t>- Visual Studio</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99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Web App Features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Azure App Service Support</a:t>
            </a:r>
          </a:p>
          <a:p>
            <a:pPr lvl="1"/>
            <a:r>
              <a:rPr lang="en-US" sz="1800" dirty="0" smtClean="0"/>
              <a:t>Real-time HTTP Traffic Analysis and Diagnostics</a:t>
            </a:r>
          </a:p>
          <a:p>
            <a:r>
              <a:rPr lang="en-US" sz="3200" dirty="0" smtClean="0"/>
              <a:t>App Service Plan</a:t>
            </a:r>
          </a:p>
          <a:p>
            <a:pPr lvl="1"/>
            <a:r>
              <a:rPr lang="en-US" sz="1800" dirty="0" smtClean="0"/>
              <a:t>Auto-Scaling (Up and Out)</a:t>
            </a:r>
          </a:p>
          <a:p>
            <a:r>
              <a:rPr lang="en-US" sz="3200" dirty="0" smtClean="0"/>
              <a:t>Features</a:t>
            </a:r>
          </a:p>
          <a:p>
            <a:pPr lvl="1"/>
            <a:r>
              <a:rPr lang="en-US" sz="1800" dirty="0" smtClean="0"/>
              <a:t>Backups, Authentication/Authorization, Diagnostic Logs </a:t>
            </a:r>
          </a:p>
          <a:p>
            <a:r>
              <a:rPr lang="en-US" sz="3200" dirty="0" smtClean="0"/>
              <a:t>Publishing</a:t>
            </a:r>
          </a:p>
          <a:p>
            <a:pPr lvl="1"/>
            <a:r>
              <a:rPr lang="en-US" sz="1632" dirty="0" smtClean="0"/>
              <a:t>Continuous Deployment and Deployment Slots</a:t>
            </a:r>
          </a:p>
          <a:p>
            <a:r>
              <a:rPr lang="en-US" sz="3200" dirty="0" smtClean="0"/>
              <a:t>API</a:t>
            </a:r>
            <a:endParaRPr lang="en-US" sz="3200" dirty="0"/>
          </a:p>
          <a:p>
            <a:pPr lvl="1"/>
            <a:r>
              <a:rPr lang="en-US" sz="1632" dirty="0" smtClean="0"/>
              <a:t>API Definition and Cross-Origin Resource Sharing (CORS)</a:t>
            </a:r>
          </a:p>
        </p:txBody>
      </p:sp>
    </p:spTree>
    <p:extLst>
      <p:ext uri="{BB962C8B-B14F-4D97-AF65-F5344CB8AC3E}">
        <p14:creationId xmlns:p14="http://schemas.microsoft.com/office/powerpoint/2010/main" val="388877487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Web App Features Cont.</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Mobile</a:t>
            </a:r>
          </a:p>
          <a:p>
            <a:pPr lvl="1"/>
            <a:r>
              <a:rPr lang="en-US" sz="1800" dirty="0" smtClean="0"/>
              <a:t>Mobile Integration, Data Connections and Mobile Authentication</a:t>
            </a:r>
          </a:p>
          <a:p>
            <a:r>
              <a:rPr lang="en-US" sz="3200" dirty="0" smtClean="0"/>
              <a:t>Web Jobs</a:t>
            </a:r>
          </a:p>
          <a:p>
            <a:pPr lvl="1"/>
            <a:r>
              <a:rPr lang="en-US" sz="1800" dirty="0" smtClean="0"/>
              <a:t>Simplify tasks just as image processing , queue processing, file maintenance, etc.</a:t>
            </a:r>
          </a:p>
          <a:p>
            <a:r>
              <a:rPr lang="en-US" sz="3200" dirty="0" smtClean="0"/>
              <a:t>Routing</a:t>
            </a:r>
          </a:p>
          <a:p>
            <a:pPr lvl="1"/>
            <a:r>
              <a:rPr lang="en-US" sz="1800" dirty="0" smtClean="0"/>
              <a:t>Manage traffic inbound/outbound to your application.</a:t>
            </a:r>
          </a:p>
          <a:p>
            <a:r>
              <a:rPr lang="en-US" sz="3200" dirty="0" smtClean="0"/>
              <a:t>Resource Management</a:t>
            </a:r>
          </a:p>
          <a:p>
            <a:pPr lvl="1"/>
            <a:r>
              <a:rPr lang="en-US" sz="1632" dirty="0" smtClean="0"/>
              <a:t>RBAC Access and Tagging.</a:t>
            </a:r>
          </a:p>
        </p:txBody>
      </p:sp>
    </p:spTree>
    <p:extLst>
      <p:ext uri="{BB962C8B-B14F-4D97-AF65-F5344CB8AC3E}">
        <p14:creationId xmlns:p14="http://schemas.microsoft.com/office/powerpoint/2010/main" val="2453512752"/>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Control xmlns="http://schemas.microsoft.com/VisualStudio/2011/storyboarding/control">
  <Id Name="System.Storyboarding.Icons.Unlock" Revision="1" Stencil="System.Storyboarding.Icons" StencilVersion="0.1"/>
</Control>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19.xml><?xml version="1.0" encoding="utf-8"?>
<Control xmlns="http://schemas.microsoft.com/VisualStudio/2011/storyboarding/control">
  <Id Name="System.Storyboarding.Icons.Unlock"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20.xml><?xml version="1.0" encoding="utf-8"?>
<Control xmlns="http://schemas.microsoft.com/VisualStudio/2011/storyboarding/control">
  <Id Name="System.Storyboarding.Icons.Unlock" Revision="1" Stencil="System.Storyboarding.Icons" StencilVersion="0.1"/>
</Control>
</file>

<file path=customXml/item21.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nlock"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p:properties xmlns:p="http://schemas.microsoft.com/office/2006/metadata/properties" xmlns:xsi="http://www.w3.org/2001/XMLSchema-instance" xmlns:pc="http://schemas.microsoft.com/office/infopath/2007/PartnerControls">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B0A8255A-CAF4-4D2B-B596-E42653C80D20}">
  <ds:schemaRefs>
    <ds:schemaRef ds:uri="http://schemas.microsoft.com/VisualStudio/2011/storyboarding/control"/>
  </ds:schemaRefs>
</ds:datastoreItem>
</file>

<file path=customXml/itemProps10.xml><?xml version="1.0" encoding="utf-8"?>
<ds:datastoreItem xmlns:ds="http://schemas.openxmlformats.org/officeDocument/2006/customXml" ds:itemID="{5C50C82C-F9A7-44BF-8296-3ED7EE29F994}">
  <ds:schemaRefs>
    <ds:schemaRef ds:uri="http://schemas.microsoft.com/VisualStudio/2011/storyboarding/control"/>
  </ds:schemaRefs>
</ds:datastoreItem>
</file>

<file path=customXml/itemProps11.xml><?xml version="1.0" encoding="utf-8"?>
<ds:datastoreItem xmlns:ds="http://schemas.openxmlformats.org/officeDocument/2006/customXml" ds:itemID="{4CB2F30B-2EE2-43FD-953D-A4D1C02335C3}">
  <ds:schemaRefs>
    <ds:schemaRef ds:uri="http://schemas.microsoft.com/VisualStudio/2011/storyboarding/control"/>
  </ds:schemaRefs>
</ds:datastoreItem>
</file>

<file path=customXml/itemProps12.xml><?xml version="1.0" encoding="utf-8"?>
<ds:datastoreItem xmlns:ds="http://schemas.openxmlformats.org/officeDocument/2006/customXml" ds:itemID="{7CEB6CAA-C29A-406D-93D1-D439B5A7EEC8}">
  <ds:schemaRefs>
    <ds:schemaRef ds:uri="http://schemas.microsoft.com/VisualStudio/2011/storyboarding/control"/>
  </ds:schemaRefs>
</ds:datastoreItem>
</file>

<file path=customXml/itemProps13.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customXml/itemProps15.xml><?xml version="1.0" encoding="utf-8"?>
<ds:datastoreItem xmlns:ds="http://schemas.openxmlformats.org/officeDocument/2006/customXml" ds:itemID="{88308FB1-DA32-407A-A0A6-2F79CE3F56D8}">
  <ds:schemaRefs>
    <ds:schemaRef ds:uri="http://schemas.microsoft.com/VisualStudio/2011/storyboarding/control"/>
  </ds:schemaRefs>
</ds:datastoreItem>
</file>

<file path=customXml/itemProps16.xml><?xml version="1.0" encoding="utf-8"?>
<ds:datastoreItem xmlns:ds="http://schemas.openxmlformats.org/officeDocument/2006/customXml" ds:itemID="{F97B903C-3F4D-4FE6-B291-4CCF02AFF7B4}">
  <ds:schemaRefs>
    <ds:schemaRef ds:uri="http://schemas.microsoft.com/VisualStudio/2011/storyboarding/control"/>
  </ds:schemaRefs>
</ds:datastoreItem>
</file>

<file path=customXml/itemProps17.xml><?xml version="1.0" encoding="utf-8"?>
<ds:datastoreItem xmlns:ds="http://schemas.openxmlformats.org/officeDocument/2006/customXml" ds:itemID="{EC7292B1-5277-4380-A7D0-0B06484996C5}">
  <ds:schemaRefs>
    <ds:schemaRef ds:uri="http://schemas.microsoft.com/VisualStudio/2011/storyboarding/control"/>
  </ds:schemaRefs>
</ds:datastoreItem>
</file>

<file path=customXml/itemProps18.xml><?xml version="1.0" encoding="utf-8"?>
<ds:datastoreItem xmlns:ds="http://schemas.openxmlformats.org/officeDocument/2006/customXml" ds:itemID="{9F4BF6CF-13BF-49E5-A7A0-3679F18A607D}">
  <ds:schemaRefs>
    <ds:schemaRef ds:uri="http://schemas.microsoft.com/VisualStudio/2011/storyboarding/control"/>
  </ds:schemaRefs>
</ds:datastoreItem>
</file>

<file path=customXml/itemProps19.xml><?xml version="1.0" encoding="utf-8"?>
<ds:datastoreItem xmlns:ds="http://schemas.openxmlformats.org/officeDocument/2006/customXml" ds:itemID="{A1BCD60C-ECE9-445C-AB9B-2A5EE9C83223}">
  <ds:schemaRefs>
    <ds:schemaRef ds:uri="http://schemas.microsoft.com/VisualStudio/2011/storyboarding/control"/>
  </ds:schemaRefs>
</ds:datastoreItem>
</file>

<file path=customXml/itemProps2.xml><?xml version="1.0" encoding="utf-8"?>
<ds:datastoreItem xmlns:ds="http://schemas.openxmlformats.org/officeDocument/2006/customXml" ds:itemID="{6C1F9B10-833B-4CF6-83BF-D828B5380DC9}">
  <ds:schemaRefs>
    <ds:schemaRef ds:uri="http://schemas.microsoft.com/VisualStudio/2011/storyboarding/control"/>
  </ds:schemaRefs>
</ds:datastoreItem>
</file>

<file path=customXml/itemProps20.xml><?xml version="1.0" encoding="utf-8"?>
<ds:datastoreItem xmlns:ds="http://schemas.openxmlformats.org/officeDocument/2006/customXml" ds:itemID="{1821B556-36D5-4201-BA28-EB02FD68DF55}">
  <ds:schemaRefs>
    <ds:schemaRef ds:uri="http://schemas.microsoft.com/VisualStudio/2011/storyboarding/control"/>
  </ds:schemaRefs>
</ds:datastoreItem>
</file>

<file path=customXml/itemProps21.xml><?xml version="1.0" encoding="utf-8"?>
<ds:datastoreItem xmlns:ds="http://schemas.openxmlformats.org/officeDocument/2006/customXml" ds:itemID="{F46F7FF0-166E-4932-B5A7-B1CC600979B5}">
  <ds:schemaRefs>
    <ds:schemaRef ds:uri="http://schemas.microsoft.com/VisualStudio/2011/storyboarding/control"/>
  </ds:schemaRefs>
</ds:datastoreItem>
</file>

<file path=customXml/itemProps3.xml><?xml version="1.0" encoding="utf-8"?>
<ds:datastoreItem xmlns:ds="http://schemas.openxmlformats.org/officeDocument/2006/customXml" ds:itemID="{79EB9155-0A19-47A2-8309-29201838A369}">
  <ds:schemaRefs>
    <ds:schemaRef ds:uri="http://schemas.microsoft.com/VisualStudio/2011/storyboarding/control"/>
  </ds:schemaRefs>
</ds:datastoreItem>
</file>

<file path=customXml/itemProps4.xml><?xml version="1.0" encoding="utf-8"?>
<ds:datastoreItem xmlns:ds="http://schemas.openxmlformats.org/officeDocument/2006/customXml" ds:itemID="{E5E21F6C-5763-4AFB-BF23-021C3D9A99A0}">
  <ds:schemaRefs>
    <ds:schemaRef ds:uri="http://schemas.microsoft.com/VisualStudio/2011/storyboarding/control"/>
  </ds:schemaRefs>
</ds:datastoreItem>
</file>

<file path=customXml/itemProps5.xml><?xml version="1.0" encoding="utf-8"?>
<ds:datastoreItem xmlns:ds="http://schemas.openxmlformats.org/officeDocument/2006/customXml" ds:itemID="{7463DA04-8683-439D-B715-CDD23FFFE309}">
  <ds:schemaRefs>
    <ds:schemaRef ds:uri="http://schemas.microsoft.com/VisualStudio/2011/storyboarding/control"/>
  </ds:schemaRefs>
</ds:datastoreItem>
</file>

<file path=customXml/itemProps6.xml><?xml version="1.0" encoding="utf-8"?>
<ds:datastoreItem xmlns:ds="http://schemas.openxmlformats.org/officeDocument/2006/customXml" ds:itemID="{A9B1AF33-02A6-4556-A5E0-06EB16591009}">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6118a101-e045-4c8f-95aa-d641679499f0"/>
    <ds:schemaRef ds:uri="http://purl.org/dc/terms/"/>
    <ds:schemaRef ds:uri="http://schemas.microsoft.com/office/infopath/2007/PartnerControls"/>
    <ds:schemaRef ds:uri="http://schemas.openxmlformats.org/package/2006/metadata/core-properties"/>
  </ds:schemaRefs>
</ds:datastoreItem>
</file>

<file path=customXml/itemProps7.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8.xml><?xml version="1.0" encoding="utf-8"?>
<ds:datastoreItem xmlns:ds="http://schemas.openxmlformats.org/officeDocument/2006/customXml" ds:itemID="{C4BF2A8A-FB3C-43EC-9137-435ED687D99C}">
  <ds:schemaRefs>
    <ds:schemaRef ds:uri="http://schemas.microsoft.com/VisualStudio/2011/storyboarding/control"/>
  </ds:schemaRefs>
</ds:datastoreItem>
</file>

<file path=customXml/itemProps9.xml><?xml version="1.0" encoding="utf-8"?>
<ds:datastoreItem xmlns:ds="http://schemas.openxmlformats.org/officeDocument/2006/customXml" ds:itemID="{6CE64A06-A251-48E7-BFF4-33531180CCE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755</Words>
  <Application>Microsoft Office PowerPoint</Application>
  <PresentationFormat>Widescreen</PresentationFormat>
  <Paragraphs>94</Paragraphs>
  <Slides>15</Slides>
  <Notes>12</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15</vt:i4>
      </vt:variant>
    </vt:vector>
  </HeadingPairs>
  <TitlesOfParts>
    <vt:vector size="31" baseType="lpstr">
      <vt:lpstr>Arial</vt:lpstr>
      <vt:lpstr>Calibri</vt:lpstr>
      <vt:lpstr>Consolas</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Insider Tip: Topic</vt:lpstr>
      <vt:lpstr>What to Expect?</vt:lpstr>
      <vt:lpstr>Azure App Service - Web Apps</vt:lpstr>
      <vt:lpstr>Agenda – Azure Web Apps</vt:lpstr>
      <vt:lpstr>PowerPoint Presentation</vt:lpstr>
      <vt:lpstr>Demo: Deploying an Azure App: - Azure Portal - ARM Template - Visual Studio  </vt:lpstr>
      <vt:lpstr>Azure Web App Features</vt:lpstr>
      <vt:lpstr>Azure Web App Features Cont.</vt:lpstr>
      <vt:lpstr>Demo: Configuring Diagnostics and Streaming Logs  </vt:lpstr>
      <vt:lpstr>Demo: Configuring Authentication/Authorization to your Web App  </vt:lpstr>
      <vt:lpstr>Demo: Azure App Service Support  </vt:lpstr>
      <vt:lpstr>Demo: Configuring Continuous Deployment using GitHub  </vt:lpstr>
      <vt:lpstr>Demo: Configuring Backups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Dev Test</dc:title>
  <dc:creator/>
  <cp:lastModifiedBy/>
  <cp:revision>1</cp:revision>
  <dcterms:created xsi:type="dcterms:W3CDTF">2015-04-20T02:18:56Z</dcterms:created>
  <dcterms:modified xsi:type="dcterms:W3CDTF">2016-01-27T19:35:56Z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